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embeddedFontLs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62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07561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6" name="Google Shape;14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7b4301ef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97b4301ef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7b4301ef6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97b4301ef6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7b4301ef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97b4301ef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7b4301ef6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97b4301ef6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7b4301ef6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97b4301ef6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7b4301ef6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97b4301ef6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7b4301ef6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97b4301ef6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b4301ef6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97b4301ef6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7b4301ef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97b4301ef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7b4301ef6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97b4301ef6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7b4301ef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97b4301ef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7b4301ef6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97b4301ef6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7b4301ef6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97b4301ef6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88" name="Google Shape;28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00" name="Google Shape;30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7b4301ef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97b4301ef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7b4301e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97b4301ef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7b4301ef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97b4301ef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7b4301ef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97b4301ef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7b4301ef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97b4301ef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7b4301ef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97b4301ef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7b4301ef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97b4301ef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hppot.com/php/php-access-modifier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3598"/>
              <a:buNone/>
            </a:pPr>
            <a:r>
              <a:rPr lang="en-US" dirty="0" err="1"/>
              <a:t>уеб</a:t>
            </a:r>
            <a:r>
              <a:rPr lang="en-US" dirty="0"/>
              <a:t> </a:t>
            </a:r>
            <a:r>
              <a:rPr lang="en-US" dirty="0" err="1"/>
              <a:t>разработка</a:t>
            </a:r>
            <a:r>
              <a:rPr lang="en-US" dirty="0"/>
              <a:t> с </a:t>
            </a:r>
            <a:r>
              <a:rPr lang="en-US" dirty="0" smtClean="0"/>
              <a:t>РНР/2021</a:t>
            </a:r>
            <a:endParaRPr dirty="0"/>
          </a:p>
        </p:txBody>
      </p: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/>
              <a:t>OOP </a:t>
            </a:r>
            <a:endParaRPr sz="10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/>
              <a:t>inheritance</a:t>
            </a:r>
            <a:endParaRPr sz="10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Милена Томова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Vratsa Software</a:t>
            </a:r>
            <a:endParaRPr>
              <a:solidFill>
                <a:srgbClr val="787CB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body" idx="1"/>
          </p:nvPr>
        </p:nvSpPr>
        <p:spPr>
          <a:xfrm>
            <a:off x="615300" y="1434050"/>
            <a:ext cx="10961400" cy="5205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b="0">
                <a:solidFill>
                  <a:srgbClr val="595959"/>
                </a:solidFill>
              </a:rPr>
              <a:t>class HomePage extends Page {</a:t>
            </a:r>
            <a:endParaRPr sz="19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0">
                <a:solidFill>
                  <a:srgbClr val="595959"/>
                </a:solidFill>
              </a:rPr>
              <a:t>public $slider;</a:t>
            </a:r>
            <a:endParaRPr sz="16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0">
                <a:solidFill>
                  <a:srgbClr val="595959"/>
                </a:solidFill>
              </a:rPr>
              <a:t>public $banner;</a:t>
            </a:r>
            <a:endParaRPr sz="16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rgbClr val="595959"/>
                </a:solidFill>
              </a:rPr>
              <a:t>public function __construct($h, $c, $f, </a:t>
            </a:r>
            <a:r>
              <a:rPr lang="en-US" sz="1600" b="0">
                <a:solidFill>
                  <a:srgbClr val="595959"/>
                </a:solidFill>
              </a:rPr>
              <a:t>$s, $b</a:t>
            </a:r>
            <a:r>
              <a:rPr lang="en-US" sz="1600">
                <a:solidFill>
                  <a:srgbClr val="595959"/>
                </a:solidFill>
              </a:rPr>
              <a:t>){</a:t>
            </a: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</a:rPr>
              <a:t>	</a:t>
            </a:r>
            <a:r>
              <a:rPr lang="en-US" sz="1600">
                <a:solidFill>
                  <a:schemeClr val="lt1"/>
                </a:solidFill>
              </a:rPr>
              <a:t>parent::__construct($h, $c, $f);</a:t>
            </a:r>
            <a:r>
              <a:rPr lang="en-US" sz="1600">
                <a:solidFill>
                  <a:srgbClr val="595959"/>
                </a:solidFill>
              </a:rPr>
              <a:t>	</a:t>
            </a: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</a:rPr>
              <a:t>	</a:t>
            </a:r>
            <a:r>
              <a:rPr lang="en-US" sz="1600" b="0">
                <a:solidFill>
                  <a:srgbClr val="595959"/>
                </a:solidFill>
              </a:rPr>
              <a:t>$this-&gt;slider = $s;			</a:t>
            </a:r>
            <a:endParaRPr sz="1600" b="0"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595959"/>
                </a:solidFill>
              </a:rPr>
              <a:t>    $this-&gt;banner = $b;			</a:t>
            </a:r>
            <a:endParaRPr sz="16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rgbClr val="595959"/>
                </a:solidFill>
              </a:rPr>
              <a:t>}</a:t>
            </a: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rgbClr val="595959"/>
                </a:solidFill>
              </a:rPr>
              <a:t>public function render_slider() {</a:t>
            </a:r>
            <a:endParaRPr sz="160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0">
                <a:solidFill>
                  <a:srgbClr val="595959"/>
                </a:solidFill>
              </a:rPr>
              <a:t>$str .= ‘&lt;p&gt;’.$this-&gt;slider.‘&lt;/p&gt;’;</a:t>
            </a:r>
            <a:endParaRPr sz="1600" b="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0">
                <a:solidFill>
                  <a:srgbClr val="595959"/>
                </a:solidFill>
              </a:rPr>
              <a:t>return $str;</a:t>
            </a: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rgbClr val="595959"/>
                </a:solidFill>
              </a:rPr>
              <a:t>}</a:t>
            </a: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rgbClr val="595959"/>
                </a:solidFill>
              </a:rPr>
              <a:t>public function render_banner() {</a:t>
            </a:r>
            <a:endParaRPr sz="160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0">
                <a:solidFill>
                  <a:srgbClr val="595959"/>
                </a:solidFill>
              </a:rPr>
              <a:t>$str .= ‘&lt;p&gt;’.$this-&gt;banner.‘&lt;/p&gt;’;</a:t>
            </a:r>
            <a:endParaRPr sz="1600" b="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0">
                <a:solidFill>
                  <a:srgbClr val="595959"/>
                </a:solidFill>
              </a:rPr>
              <a:t>return $str;</a:t>
            </a: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rgbClr val="595959"/>
                </a:solidFill>
              </a:rPr>
              <a:t>}</a:t>
            </a:r>
            <a:endParaRPr sz="1600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0">
                <a:solidFill>
                  <a:srgbClr val="595959"/>
                </a:solidFill>
              </a:rPr>
              <a:t>}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 inheritance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>
            <a:spLocks noGrp="1"/>
          </p:cNvSpPr>
          <p:nvPr>
            <p:ph type="title" idx="4294967295"/>
          </p:nvPr>
        </p:nvSpPr>
        <p:spPr>
          <a:xfrm>
            <a:off x="4312200" y="1724400"/>
            <a:ext cx="3567600" cy="16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‘overloading’ and ‘overriding’ class methods</a:t>
            </a:r>
            <a:r>
              <a:rPr lang="en-US" sz="3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7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>
            <a:spLocks noGrp="1"/>
          </p:cNvSpPr>
          <p:nvPr>
            <p:ph type="body" idx="1"/>
          </p:nvPr>
        </p:nvSpPr>
        <p:spPr>
          <a:xfrm>
            <a:off x="554133" y="2048844"/>
            <a:ext cx="15147600" cy="60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/>
              <a:t>В класът HomePage предефинирахме __construct(). Освен на header, content, footer, той задава стойности и на slider и banner свойствата.</a:t>
            </a: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/>
              <a:t>Можем да предефинираме и други методи в класовете наследници </a:t>
            </a: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609600" lvl="0" indent="-425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/>
              <a:t>В наследника създаваме едноименен метод с този в родителския</a:t>
            </a:r>
            <a:endParaRPr sz="1900"/>
          </a:p>
          <a:p>
            <a:pPr marL="609600" lvl="0" indent="-425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/>
              <a:t>Метода ще функционира във формата, дефиниран</a:t>
            </a:r>
            <a:endParaRPr sz="1900"/>
          </a:p>
          <a:p>
            <a:pPr marL="1219200" lvl="1" indent="-425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В родителския клас, ако се извиква от негови обекти</a:t>
            </a:r>
            <a:endParaRPr/>
          </a:p>
          <a:p>
            <a:pPr marL="1219200" lvl="1" indent="-425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В дъщерния клас, ако се извиква от негови обекти.</a:t>
            </a:r>
            <a:endParaRPr/>
          </a:p>
        </p:txBody>
      </p:sp>
      <p:sp>
        <p:nvSpPr>
          <p:cNvPr id="222" name="Google Shape;222;p26"/>
          <p:cNvSpPr/>
          <p:nvPr/>
        </p:nvSpPr>
        <p:spPr>
          <a:xfrm>
            <a:off x="0" y="0"/>
            <a:ext cx="12192000" cy="1019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Method overriding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i="1" u="sng">
                <a:solidFill>
                  <a:schemeClr val="dk1"/>
                </a:solidFill>
              </a:rPr>
              <a:t>Methods</a:t>
            </a:r>
            <a:endParaRPr sz="1900" i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 i="1" u="sng">
              <a:solidFill>
                <a:srgbClr val="009688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In homePage class we </a:t>
            </a:r>
            <a:r>
              <a:rPr lang="en-US" sz="1900">
                <a:solidFill>
                  <a:schemeClr val="lt1"/>
                </a:solidFill>
              </a:rPr>
              <a:t>“overrided”</a:t>
            </a:r>
            <a:r>
              <a:rPr lang="en-US" sz="1900">
                <a:solidFill>
                  <a:schemeClr val="dk1"/>
                </a:solidFill>
              </a:rPr>
              <a:t> the parent __construct() method: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Page class __construct()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 </a:t>
            </a:r>
            <a:endParaRPr sz="1900"/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public function __construct($t, $c, $f) {</a:t>
            </a:r>
            <a:endParaRPr sz="11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$this-&gt;title = $t;</a:t>
            </a:r>
            <a:endParaRPr sz="11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$this-&gt;content = $c;</a:t>
            </a:r>
            <a:endParaRPr sz="11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$this-&gt;footer = $f;</a:t>
            </a:r>
            <a:endParaRPr sz="11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HomePage class __construct()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public function __construct($h, $c, $f, </a:t>
            </a:r>
            <a:r>
              <a:rPr lang="en-US" sz="13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$s, $b</a:t>
            </a:r>
            <a:r>
              <a:rPr lang="en-US" sz="1300" b="1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300" b="1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3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parent::__construct($h, $c, $f);</a:t>
            </a:r>
            <a:r>
              <a:rPr lang="en-US" sz="1300" b="1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300" b="1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3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$this-&gt;slider = $s;			</a:t>
            </a:r>
            <a:endParaRPr sz="13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$this-&gt;banner = $b;			</a:t>
            </a:r>
            <a:endParaRPr sz="13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 b="1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</p:txBody>
      </p:sp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“overloading” and “overriding” class methods</a:t>
            </a:r>
            <a:endParaRPr sz="2198"/>
          </a:p>
        </p:txBody>
      </p:sp>
      <p:sp>
        <p:nvSpPr>
          <p:cNvPr id="230" name="Google Shape;230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>
                <a:solidFill>
                  <a:schemeClr val="lt1"/>
                </a:solidFill>
              </a:rPr>
              <a:t>/</a:t>
            </a:r>
            <a:r>
              <a:rPr lang="en-US" sz="1600">
                <a:solidFill>
                  <a:schemeClr val="lt1"/>
                </a:solidFill>
              </a:rPr>
              <a:t>/ Page class method definition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</a:rPr>
              <a:t>public function render_header(){</a:t>
            </a: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</a:rPr>
              <a:t>	$str = $this-&gt;title();</a:t>
            </a: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</a:rPr>
              <a:t>	return $str;</a:t>
            </a: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</a:rPr>
              <a:t>}</a:t>
            </a: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600">
                <a:solidFill>
                  <a:schemeClr val="lt1"/>
                </a:solidFill>
              </a:rPr>
              <a:t>//HomePage class overriding the method definition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</a:rPr>
              <a:t>public function render_header(){</a:t>
            </a: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	</a:t>
            </a:r>
            <a:r>
              <a:rPr lang="en-US" sz="1600">
                <a:solidFill>
                  <a:schemeClr val="lt1"/>
                </a:solidFill>
              </a:rPr>
              <a:t>$str = parent::render_header(); //call parent method definition only to extend parent method logic ...</a:t>
            </a:r>
            <a:endParaRPr sz="1600">
              <a:solidFill>
                <a:schemeClr val="lt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</a:rPr>
              <a:t>	$str .= $this-&gt;slider();	</a:t>
            </a: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	return $str;</a:t>
            </a: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}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“overloading” and “overriding” class methods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7" name="Google Shape;237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/>
              <a:t>Methods cannot be overloaded in classes written in php.</a:t>
            </a: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/>
              <a:t>Two methods with the same name will invoke an error.</a:t>
            </a: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“overloading” and “overriding” class methods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244" name="Google Shape;244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>
            <a:spLocks noGrp="1"/>
          </p:cNvSpPr>
          <p:nvPr>
            <p:ph type="title" idx="4294967295"/>
          </p:nvPr>
        </p:nvSpPr>
        <p:spPr>
          <a:xfrm>
            <a:off x="4312200" y="1724400"/>
            <a:ext cx="3567600" cy="16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4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IsA / HasA </a:t>
            </a:r>
            <a:endParaRPr sz="4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4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>
            <a:spLocks noGrp="1"/>
          </p:cNvSpPr>
          <p:nvPr>
            <p:ph type="title" idx="4294967295"/>
          </p:nvPr>
        </p:nvSpPr>
        <p:spPr>
          <a:xfrm>
            <a:off x="4312200" y="2299200"/>
            <a:ext cx="356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4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Final keyword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body" idx="4294967295"/>
          </p:nvPr>
        </p:nvSpPr>
        <p:spPr>
          <a:xfrm>
            <a:off x="557077" y="1414150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When a method definition </a:t>
            </a: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starts with the keyword </a:t>
            </a:r>
            <a:r>
              <a:rPr lang="en-US" sz="1900">
                <a:solidFill>
                  <a:schemeClr val="lt1"/>
                </a:solidFill>
              </a:rPr>
              <a:t>final</a:t>
            </a:r>
            <a:r>
              <a:rPr lang="en-US" sz="1900">
                <a:solidFill>
                  <a:schemeClr val="dk1"/>
                </a:solidFill>
              </a:rPr>
              <a:t>, </a:t>
            </a: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this will </a:t>
            </a:r>
            <a:r>
              <a:rPr lang="en-US" sz="1900">
                <a:solidFill>
                  <a:schemeClr val="lt1"/>
                </a:solidFill>
              </a:rPr>
              <a:t>prevent </a:t>
            </a:r>
            <a:endParaRPr sz="19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the method </a:t>
            </a:r>
            <a:r>
              <a:rPr lang="en-US" sz="1900">
                <a:solidFill>
                  <a:schemeClr val="lt1"/>
                </a:solidFill>
              </a:rPr>
              <a:t>to be overridden</a:t>
            </a:r>
            <a:r>
              <a:rPr lang="en-US" sz="1900">
                <a:solidFill>
                  <a:schemeClr val="dk1"/>
                </a:solidFill>
              </a:rPr>
              <a:t> in the classes that</a:t>
            </a: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will </a:t>
            </a:r>
            <a:r>
              <a:rPr lang="en-US" sz="1900">
                <a:solidFill>
                  <a:schemeClr val="lt1"/>
                </a:solidFill>
              </a:rPr>
              <a:t>extend the current class</a:t>
            </a:r>
            <a:r>
              <a:rPr lang="en-US" sz="1900">
                <a:solidFill>
                  <a:schemeClr val="dk1"/>
                </a:solidFill>
              </a:rPr>
              <a:t>.</a:t>
            </a:r>
            <a:endParaRPr sz="1900"/>
          </a:p>
        </p:txBody>
      </p:sp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keyword</a:t>
            </a:r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body" idx="1"/>
          </p:nvPr>
        </p:nvSpPr>
        <p:spPr>
          <a:xfrm>
            <a:off x="5809700" y="1676975"/>
            <a:ext cx="6185400" cy="4675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class Test {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….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 </a:t>
            </a:r>
            <a:r>
              <a:rPr lang="en-US" sz="1500">
                <a:solidFill>
                  <a:srgbClr val="F7C86D"/>
                </a:solidFill>
              </a:rPr>
              <a:t>final</a:t>
            </a:r>
            <a:r>
              <a:rPr lang="en-US" sz="1500">
                <a:solidFill>
                  <a:srgbClr val="595959"/>
                </a:solidFill>
              </a:rPr>
              <a:t> public function moreTesting() {</a:t>
            </a:r>
            <a:endParaRPr sz="1500"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959"/>
                </a:solidFill>
              </a:rPr>
              <a:t>  echo "I am a final method </a:t>
            </a:r>
            <a:endParaRPr sz="1500">
              <a:solidFill>
                <a:srgbClr val="595959"/>
              </a:solidFill>
            </a:endParaRPr>
          </a:p>
          <a:p>
            <a:pPr marL="137160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and cannot be overriden!";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   }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...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}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body" idx="4294967295"/>
          </p:nvPr>
        </p:nvSpPr>
        <p:spPr>
          <a:xfrm>
            <a:off x="406325" y="1106925"/>
            <a:ext cx="33201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When a </a:t>
            </a:r>
            <a:r>
              <a:rPr lang="en-US" sz="1900" u="sng">
                <a:solidFill>
                  <a:schemeClr val="dk1"/>
                </a:solidFill>
              </a:rPr>
              <a:t>class</a:t>
            </a:r>
            <a:r>
              <a:rPr lang="en-US" sz="1900">
                <a:solidFill>
                  <a:schemeClr val="dk1"/>
                </a:solidFill>
              </a:rPr>
              <a:t> definition </a:t>
            </a: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starts with the keyword </a:t>
            </a:r>
            <a:r>
              <a:rPr lang="en-US" sz="1900">
                <a:solidFill>
                  <a:schemeClr val="lt1"/>
                </a:solidFill>
              </a:rPr>
              <a:t>final</a:t>
            </a:r>
            <a:r>
              <a:rPr lang="en-US" sz="1900">
                <a:solidFill>
                  <a:schemeClr val="dk1"/>
                </a:solidFill>
              </a:rPr>
              <a:t>, </a:t>
            </a: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this will </a:t>
            </a:r>
            <a:r>
              <a:rPr lang="en-US" sz="1900">
                <a:solidFill>
                  <a:schemeClr val="lt1"/>
                </a:solidFill>
              </a:rPr>
              <a:t>prevent </a:t>
            </a:r>
            <a:endParaRPr sz="19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the class to be </a:t>
            </a:r>
            <a:r>
              <a:rPr lang="en-US" sz="1900">
                <a:solidFill>
                  <a:schemeClr val="lt1"/>
                </a:solidFill>
              </a:rPr>
              <a:t>extended.</a:t>
            </a:r>
            <a:endParaRPr sz="1900"/>
          </a:p>
        </p:txBody>
      </p:sp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keyword</a:t>
            </a:r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body" idx="1"/>
          </p:nvPr>
        </p:nvSpPr>
        <p:spPr>
          <a:xfrm>
            <a:off x="3003300" y="2172475"/>
            <a:ext cx="4578000" cy="29610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F7C86D"/>
                </a:solidFill>
              </a:rPr>
              <a:t>final</a:t>
            </a:r>
            <a:r>
              <a:rPr lang="en-US" sz="1500">
                <a:solidFill>
                  <a:srgbClr val="595959"/>
                </a:solidFill>
              </a:rPr>
              <a:t> class BaseClass {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   public function test() {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      //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   }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  </a:t>
            </a:r>
            <a:r>
              <a:rPr lang="en-US" sz="1500">
                <a:solidFill>
                  <a:schemeClr val="lt1"/>
                </a:solidFill>
              </a:rPr>
              <a:t> </a:t>
            </a:r>
            <a:r>
              <a:rPr lang="en-US" sz="1100">
                <a:solidFill>
                  <a:schemeClr val="lt1"/>
                </a:solidFill>
              </a:rPr>
              <a:t>// Here it doesn't matter if you specify the function as final or not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   </a:t>
            </a:r>
            <a:r>
              <a:rPr lang="en-US" sz="1500">
                <a:solidFill>
                  <a:srgbClr val="F7C86D"/>
                </a:solidFill>
              </a:rPr>
              <a:t>final</a:t>
            </a:r>
            <a:r>
              <a:rPr lang="en-US" sz="1500">
                <a:solidFill>
                  <a:srgbClr val="595959"/>
                </a:solidFill>
              </a:rPr>
              <a:t> public function moreTesting() {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     //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   }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}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body" idx="1"/>
          </p:nvPr>
        </p:nvSpPr>
        <p:spPr>
          <a:xfrm>
            <a:off x="7621100" y="4112825"/>
            <a:ext cx="4524600" cy="2689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class ChildClass extends </a:t>
            </a:r>
            <a:r>
              <a:rPr lang="en-US" sz="1500">
                <a:solidFill>
                  <a:srgbClr val="F7C86D"/>
                </a:solidFill>
              </a:rPr>
              <a:t>BaseClass</a:t>
            </a:r>
            <a:r>
              <a:rPr lang="en-US" sz="1500">
                <a:solidFill>
                  <a:srgbClr val="595959"/>
                </a:solidFill>
              </a:rPr>
              <a:t> {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}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500">
                <a:solidFill>
                  <a:schemeClr val="lt1"/>
                </a:solidFill>
              </a:rPr>
              <a:t>// will result in Fatal error: Class ChildClass may not inherit from final class (BaseClass)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>
                <a:solidFill>
                  <a:schemeClr val="dk1"/>
                </a:solidFill>
              </a:rPr>
              <a:t>Class inheritance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>
                <a:solidFill>
                  <a:schemeClr val="dk1"/>
                </a:solidFill>
              </a:rPr>
              <a:t>Method “overloading” and “overriding”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>
                <a:solidFill>
                  <a:schemeClr val="dk1"/>
                </a:solidFill>
              </a:rPr>
              <a:t>isA and hasA relations between classes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>
                <a:solidFill>
                  <a:schemeClr val="dk1"/>
                </a:solidFill>
              </a:rPr>
              <a:t>Access specifiers in class extension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>
                <a:solidFill>
                  <a:schemeClr val="dk1"/>
                </a:solidFill>
              </a:rPr>
              <a:t>Final keyword in class definition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230055" y="908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 idx="4294967295"/>
          </p:nvPr>
        </p:nvSpPr>
        <p:spPr>
          <a:xfrm>
            <a:off x="4312200" y="2309125"/>
            <a:ext cx="35676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25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Access specifiers</a:t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more info</a:t>
            </a:r>
            <a:endParaRPr sz="1900">
              <a:solidFill>
                <a:srgbClr val="0077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-425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74EA7"/>
              </a:buClr>
              <a:buSzPts val="1900"/>
              <a:buFont typeface="Arial"/>
              <a:buAutoNum type="arabicPeriod"/>
            </a:pPr>
            <a:r>
              <a:rPr lang="en-US" sz="1900" i="1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en-US" sz="19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 – class or its members defined with this access modifier will be publicly accessible from anywhere, even from outside the scope of the class.</a:t>
            </a:r>
            <a:endParaRPr sz="1900">
              <a:solidFill>
                <a:srgbClr val="674EA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900"/>
              <a:buFont typeface="Arial"/>
              <a:buAutoNum type="arabicPeriod"/>
            </a:pPr>
            <a:r>
              <a:rPr lang="en-US" sz="1900" i="1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private</a:t>
            </a:r>
            <a:r>
              <a:rPr lang="en-US" sz="19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 – class members with this keyword will be accessed within the class itself. It protects members from outside class access with the reference of the class instance.</a:t>
            </a:r>
            <a:endParaRPr sz="1900">
              <a:solidFill>
                <a:srgbClr val="674EA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900"/>
              <a:buFont typeface="Arial"/>
              <a:buAutoNum type="arabicPeriod"/>
            </a:pPr>
            <a:r>
              <a:rPr lang="en-US" sz="1900" i="1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protected</a:t>
            </a:r>
            <a:r>
              <a:rPr lang="en-US" sz="19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 – same as private, except by allowing subclasses to access protected superclass members.</a:t>
            </a:r>
            <a:endParaRPr sz="1900">
              <a:solidFill>
                <a:srgbClr val="674EA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AutoNum type="arabicPeriod"/>
            </a:pPr>
            <a:r>
              <a:rPr lang="en-US" sz="1900" i="1">
                <a:latin typeface="Arial"/>
                <a:ea typeface="Arial"/>
                <a:cs typeface="Arial"/>
                <a:sym typeface="Arial"/>
              </a:rPr>
              <a:t>abstract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 – This keyword can be used only for PHP classes and its functions. For containing </a:t>
            </a:r>
            <a:r>
              <a:rPr lang="en-US" sz="1900" i="1">
                <a:latin typeface="Arial"/>
                <a:ea typeface="Arial"/>
                <a:cs typeface="Arial"/>
                <a:sym typeface="Arial"/>
              </a:rPr>
              <a:t>abstract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 functions, a PHP class should be an </a:t>
            </a:r>
            <a:r>
              <a:rPr lang="en-US" sz="1900" i="1">
                <a:latin typeface="Arial"/>
                <a:ea typeface="Arial"/>
                <a:cs typeface="Arial"/>
                <a:sym typeface="Arial"/>
              </a:rPr>
              <a:t>abstract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 class./to be explained later/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6096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900"/>
              <a:buFont typeface="Arial"/>
              <a:buAutoNum type="arabicPeriod"/>
            </a:pPr>
            <a:r>
              <a:rPr lang="en-US" sz="1900" i="1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final</a:t>
            </a:r>
            <a:r>
              <a:rPr lang="en-US" sz="19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 – It prevents subclasses to override super class members defined with </a:t>
            </a:r>
            <a:r>
              <a:rPr lang="en-US" sz="1900" i="1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final</a:t>
            </a:r>
            <a:r>
              <a:rPr lang="en-US" sz="19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 keyword.</a:t>
            </a:r>
            <a:endParaRPr sz="1900">
              <a:solidFill>
                <a:srgbClr val="674EA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Access specifiers (modifiers)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283" name="Google Shape;283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04" name="Google Shape;304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>
            <a:spLocks noGrp="1"/>
          </p:cNvSpPr>
          <p:nvPr>
            <p:ph type="title" idx="4294967295"/>
          </p:nvPr>
        </p:nvSpPr>
        <p:spPr>
          <a:xfrm>
            <a:off x="4312200" y="2229350"/>
            <a:ext cx="3567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3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 inheritance </a:t>
            </a:r>
            <a:endParaRPr sz="37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body" idx="1"/>
          </p:nvPr>
        </p:nvSpPr>
        <p:spPr>
          <a:xfrm>
            <a:off x="615275" y="1555925"/>
            <a:ext cx="10961400" cy="49947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class Page {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public $title;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public $content;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public $footer;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public function __construct($t, $c, $f) {</a:t>
            </a:r>
            <a:endParaRPr sz="1100" b="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$this-&gt;title = $t;</a:t>
            </a:r>
            <a:endParaRPr sz="1100" b="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$this-&gt;content = $c;</a:t>
            </a:r>
            <a:endParaRPr sz="1100" b="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$this-&gt;footer = $f;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}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public function render_header(){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	$str = $this-&gt;title();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	return $str;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}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public function render_title() {</a:t>
            </a:r>
            <a:endParaRPr sz="1100" b="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$str = ‘&lt;h1&gt;’.$this-&gt;title.‘&lt;/h1&gt;’;</a:t>
            </a:r>
            <a:endParaRPr sz="1100" b="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return $str;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}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public function render_content() {</a:t>
            </a:r>
            <a:endParaRPr sz="1100" b="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$str .= ‘&lt;p&gt;’.$this-&gt;content.‘&lt;/p&gt;’;</a:t>
            </a:r>
            <a:endParaRPr sz="1100" b="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return $str;</a:t>
            </a:r>
            <a:endParaRPr sz="1100" b="0">
              <a:solidFill>
                <a:srgbClr val="595959"/>
              </a:solidFill>
            </a:endParaRPr>
          </a:p>
          <a:p>
            <a:pPr marL="609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}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public function render_footer() {</a:t>
            </a:r>
            <a:endParaRPr sz="1100" b="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$str .= ‘&lt;p&gt;’.$this-&gt;footer.‘&lt;/p&gt;’;</a:t>
            </a:r>
            <a:endParaRPr sz="1100" b="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return $str;</a:t>
            </a:r>
            <a:endParaRPr sz="1100" b="0">
              <a:solidFill>
                <a:srgbClr val="595959"/>
              </a:solidFill>
            </a:endParaRPr>
          </a:p>
          <a:p>
            <a:pPr marL="6096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}</a:t>
            </a:r>
            <a:endParaRPr sz="1100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}</a:t>
            </a:r>
            <a:endParaRPr sz="11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998">
              <a:solidFill>
                <a:srgbClr val="595959"/>
              </a:solidFill>
            </a:endParaRPr>
          </a:p>
        </p:txBody>
      </p:sp>
      <p:sp>
        <p:nvSpPr>
          <p:cNvPr id="169" name="Google Shape;169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Class inheritance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 i="1" u="sng"/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i="1" u="sng">
                <a:solidFill>
                  <a:schemeClr val="dk1"/>
                </a:solidFill>
              </a:rPr>
              <a:t>Задача </a:t>
            </a:r>
            <a:r>
              <a:rPr lang="en-US" sz="1900">
                <a:solidFill>
                  <a:schemeClr val="dk1"/>
                </a:solidFill>
              </a:rPr>
              <a:t>Създайте приложение, което ….. </a:t>
            </a:r>
            <a:endParaRPr sz="19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Страниците на приложението са Home, Contacts, About Us, Content</a:t>
            </a:r>
            <a:endParaRPr sz="19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Само Home страницата има слайдер и реклама.</a:t>
            </a:r>
            <a:endParaRPr sz="19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Всички страници имат </a:t>
            </a:r>
            <a:endParaRPr sz="1900">
              <a:solidFill>
                <a:schemeClr val="dk1"/>
              </a:solidFill>
            </a:endParaRPr>
          </a:p>
          <a:p>
            <a:pPr marL="1219200" lvl="0" indent="-425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header</a:t>
            </a:r>
            <a:endParaRPr sz="1900">
              <a:solidFill>
                <a:schemeClr val="dk1"/>
              </a:solidFill>
            </a:endParaRPr>
          </a:p>
          <a:p>
            <a:pPr marL="1219200" lvl="0" indent="-425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content</a:t>
            </a:r>
            <a:endParaRPr sz="1900">
              <a:solidFill>
                <a:schemeClr val="dk1"/>
              </a:solidFill>
            </a:endParaRPr>
          </a:p>
          <a:p>
            <a:pPr marL="1219200" lvl="0" indent="-425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footer</a:t>
            </a:r>
            <a:endParaRPr sz="19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>
              <a:solidFill>
                <a:schemeClr val="dk1"/>
              </a:solidFill>
            </a:endParaRPr>
          </a:p>
        </p:txBody>
      </p:sp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</a:t>
            </a: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i="1" u="sng">
                <a:solidFill>
                  <a:schemeClr val="dk1"/>
                </a:solidFill>
              </a:rPr>
              <a:t>Properties</a:t>
            </a:r>
            <a:endParaRPr sz="1900" i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 i="1" u="sng">
              <a:solidFill>
                <a:srgbClr val="009688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/>
              <a:t>class HomePage {</a:t>
            </a: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chemeClr val="lt1"/>
                </a:solidFill>
              </a:rPr>
              <a:t>public $title;</a:t>
            </a:r>
            <a:endParaRPr sz="1600">
              <a:solidFill>
                <a:schemeClr val="lt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chemeClr val="lt1"/>
                </a:solidFill>
              </a:rPr>
              <a:t>public $content;			=&gt; every type of page</a:t>
            </a:r>
            <a:endParaRPr sz="1600">
              <a:solidFill>
                <a:schemeClr val="lt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chemeClr val="lt1"/>
                </a:solidFill>
              </a:rPr>
              <a:t>public $footer;</a:t>
            </a:r>
            <a:endParaRPr sz="1600">
              <a:solidFill>
                <a:schemeClr val="lt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rgbClr val="E69138"/>
                </a:solidFill>
              </a:rPr>
              <a:t>public $slider;</a:t>
            </a:r>
            <a:endParaRPr sz="1600">
              <a:solidFill>
                <a:srgbClr val="E69138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rgbClr val="E69138"/>
                </a:solidFill>
              </a:rPr>
              <a:t>public $banner;		 	=&gt; HomePage specific</a:t>
            </a:r>
            <a:endParaRPr sz="1600">
              <a:solidFill>
                <a:srgbClr val="E69138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>
              <a:solidFill>
                <a:srgbClr val="E69138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….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Class inheritance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We avoid code repetion by using class inheritance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class HomePage</a:t>
            </a:r>
            <a:r>
              <a:rPr lang="en-US" sz="1900"/>
              <a:t> </a:t>
            </a:r>
            <a:r>
              <a:rPr lang="en-US" sz="1900">
                <a:solidFill>
                  <a:schemeClr val="lt1"/>
                </a:solidFill>
              </a:rPr>
              <a:t>extends</a:t>
            </a:r>
            <a:r>
              <a:rPr lang="en-US" sz="1900"/>
              <a:t> </a:t>
            </a:r>
            <a:r>
              <a:rPr lang="en-US" sz="1900">
                <a:solidFill>
                  <a:schemeClr val="dk1"/>
                </a:solidFill>
              </a:rPr>
              <a:t>Page {</a:t>
            </a:r>
            <a:endParaRPr sz="19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chemeClr val="dk1"/>
                </a:solidFill>
              </a:rPr>
              <a:t>public $slider;</a:t>
            </a: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chemeClr val="dk1"/>
                </a:solidFill>
              </a:rPr>
              <a:t>public $banner;</a:t>
            </a: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1">
                <a:solidFill>
                  <a:schemeClr val="dk1"/>
                </a:solidFill>
              </a:rPr>
              <a:t>….</a:t>
            </a:r>
            <a:endParaRPr sz="1600" b="1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1">
                <a:solidFill>
                  <a:schemeClr val="dk1"/>
                </a:solidFill>
              </a:rPr>
              <a:t>}</a:t>
            </a:r>
            <a:endParaRPr sz="1600" b="1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chemeClr val="dk1"/>
                </a:solidFill>
              </a:rPr>
              <a:t>Every object, instance of HomePage class </a:t>
            </a: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chemeClr val="dk1"/>
                </a:solidFill>
              </a:rPr>
              <a:t>will have all Page class properties + HomePage class properties.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</p:txBody>
      </p:sp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Class inheritance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i="1" u="sng">
                <a:solidFill>
                  <a:schemeClr val="dk1"/>
                </a:solidFill>
              </a:rPr>
              <a:t>Methods</a:t>
            </a:r>
            <a:endParaRPr sz="1900" i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 i="1" u="sng">
              <a:solidFill>
                <a:srgbClr val="009688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All instances of HomePage class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u="sng">
                <a:solidFill>
                  <a:schemeClr val="dk1"/>
                </a:solidFill>
              </a:rPr>
              <a:t>will possess the Page class methods.</a:t>
            </a:r>
            <a:endParaRPr sz="19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also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The instances of HomePage class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u="sng">
                <a:solidFill>
                  <a:schemeClr val="dk1"/>
                </a:solidFill>
              </a:rPr>
              <a:t>can have their specific methods, defined in HomePage class.</a:t>
            </a:r>
            <a:endParaRPr sz="19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also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The instances of HomePage class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u="sng">
                <a:solidFill>
                  <a:schemeClr val="dk1"/>
                </a:solidFill>
              </a:rPr>
              <a:t>can override or extend parent methods /the methods defined in Page class/.</a:t>
            </a:r>
            <a:endParaRPr sz="19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</p:txBody>
      </p:sp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Class inheritance</a:t>
            </a: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44727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b="0">
                <a:solidFill>
                  <a:srgbClr val="595959"/>
                </a:solidFill>
              </a:rPr>
              <a:t>class HomePage extends Page {</a:t>
            </a:r>
            <a:endParaRPr sz="19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0">
                <a:solidFill>
                  <a:srgbClr val="595959"/>
                </a:solidFill>
              </a:rPr>
              <a:t>public $slider;</a:t>
            </a:r>
            <a:endParaRPr sz="16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0">
                <a:solidFill>
                  <a:srgbClr val="595959"/>
                </a:solidFill>
              </a:rPr>
              <a:t>public $banner;</a:t>
            </a:r>
            <a:endParaRPr sz="16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rgbClr val="595959"/>
                </a:solidFill>
              </a:rPr>
              <a:t>public function __construct($h, $c, $f, </a:t>
            </a:r>
            <a:r>
              <a:rPr lang="en-US" sz="1600" b="0">
                <a:solidFill>
                  <a:srgbClr val="595959"/>
                </a:solidFill>
              </a:rPr>
              <a:t>$s, $b</a:t>
            </a:r>
            <a:r>
              <a:rPr lang="en-US" sz="1600">
                <a:solidFill>
                  <a:srgbClr val="595959"/>
                </a:solidFill>
              </a:rPr>
              <a:t>){</a:t>
            </a: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</a:rPr>
              <a:t>	</a:t>
            </a:r>
            <a:endParaRPr sz="1600">
              <a:solidFill>
                <a:srgbClr val="595959"/>
              </a:solidFill>
            </a:endParaRPr>
          </a:p>
          <a:p>
            <a:pPr marL="1371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parent::__construct($h, $c, $f)</a:t>
            </a:r>
            <a:r>
              <a:rPr lang="en-US" sz="1600">
                <a:solidFill>
                  <a:srgbClr val="595959"/>
                </a:solidFill>
              </a:rPr>
              <a:t>; //call parent constructor if it is </a:t>
            </a:r>
            <a:endParaRPr sz="1600">
              <a:solidFill>
                <a:srgbClr val="595959"/>
              </a:solidFill>
            </a:endParaRPr>
          </a:p>
          <a:p>
            <a:pPr marL="45720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</a:rPr>
              <a:t>defined in the parent class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</a:rPr>
              <a:t>  		 	</a:t>
            </a:r>
            <a:r>
              <a:rPr lang="en-US" sz="1600" b="0">
                <a:solidFill>
                  <a:srgbClr val="595959"/>
                </a:solidFill>
              </a:rPr>
              <a:t>$this-&gt;slider = $s;			</a:t>
            </a:r>
            <a:endParaRPr sz="1600" b="0">
              <a:solidFill>
                <a:srgbClr val="595959"/>
              </a:solidFill>
            </a:endParaRPr>
          </a:p>
          <a:p>
            <a:pPr marL="9144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595959"/>
                </a:solidFill>
              </a:rPr>
              <a:t>$this-&gt;banner = $b;		</a:t>
            </a:r>
            <a:endParaRPr sz="16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</a:rPr>
              <a:t>}</a:t>
            </a: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rgbClr val="595959"/>
                </a:solidFill>
              </a:rPr>
              <a:t>...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0">
                <a:solidFill>
                  <a:srgbClr val="595959"/>
                </a:solidFill>
              </a:rPr>
              <a:t>}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203" name="Google Shape;203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 inheritance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920</Words>
  <Application>Microsoft Office PowerPoint</Application>
  <PresentationFormat>Widescreen</PresentationFormat>
  <Paragraphs>266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Consolas</vt:lpstr>
      <vt:lpstr>Roboto</vt:lpstr>
      <vt:lpstr>Noto Sans Symbols</vt:lpstr>
      <vt:lpstr>Calibri</vt:lpstr>
      <vt:lpstr>Arial</vt:lpstr>
      <vt:lpstr>1_SoftUni3_1</vt:lpstr>
      <vt:lpstr>OOP  inheritance </vt:lpstr>
      <vt:lpstr>Table of Contents</vt:lpstr>
      <vt:lpstr>Class inheritance </vt:lpstr>
      <vt:lpstr>Class inheritance</vt:lpstr>
      <vt:lpstr>Task</vt:lpstr>
      <vt:lpstr>Class inheritance</vt:lpstr>
      <vt:lpstr>Class inheritance</vt:lpstr>
      <vt:lpstr>Class inheritance</vt:lpstr>
      <vt:lpstr>Class inheritance</vt:lpstr>
      <vt:lpstr>Class inheritance</vt:lpstr>
      <vt:lpstr>‘overloading’ and ‘overriding’ class methods </vt:lpstr>
      <vt:lpstr>PowerPoint Presentation</vt:lpstr>
      <vt:lpstr>“overloading” and “overriding” class methods</vt:lpstr>
      <vt:lpstr>“overloading” and “overriding” class methods</vt:lpstr>
      <vt:lpstr>“overloading” and “overriding” class methods</vt:lpstr>
      <vt:lpstr>IsA / HasA  demo</vt:lpstr>
      <vt:lpstr>Final keyword</vt:lpstr>
      <vt:lpstr>Final keyword</vt:lpstr>
      <vt:lpstr>Final keyword</vt:lpstr>
      <vt:lpstr>Access specifiers</vt:lpstr>
      <vt:lpstr>Access specifiers (modifiers)</vt:lpstr>
      <vt:lpstr>PowerPoint Presentation</vt:lpstr>
      <vt:lpstr>PowerPoint Presentation</vt:lpstr>
      <vt:lpstr>Trainings @ Vratsa 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 inheritance</dc:title>
  <dc:creator>Milena</dc:creator>
  <cp:lastModifiedBy>admin</cp:lastModifiedBy>
  <cp:revision>3</cp:revision>
  <dcterms:modified xsi:type="dcterms:W3CDTF">2021-09-19T11:02:32Z</dcterms:modified>
</cp:coreProperties>
</file>